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3" r:id="rId1"/>
  </p:sldMasterIdLst>
  <p:notesMasterIdLst>
    <p:notesMasterId r:id="rId60"/>
  </p:notesMasterIdLst>
  <p:sldIdLst>
    <p:sldId id="256" r:id="rId2"/>
    <p:sldId id="257" r:id="rId3"/>
    <p:sldId id="258" r:id="rId4"/>
    <p:sldId id="259" r:id="rId5"/>
    <p:sldId id="272" r:id="rId6"/>
    <p:sldId id="260" r:id="rId7"/>
    <p:sldId id="261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3" r:id="rId35"/>
    <p:sldId id="292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2" r:id="rId44"/>
    <p:sldId id="304" r:id="rId45"/>
    <p:sldId id="303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ac Thong Nguyen" initials="TTN" lastIdx="0" clrIdx="0">
    <p:extLst>
      <p:ext uri="{19B8F6BF-5375-455C-9EA6-DF929625EA0E}">
        <p15:presenceInfo xmlns:p15="http://schemas.microsoft.com/office/powerpoint/2012/main" userId="c81a2c08a4d1ca8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3" autoAdjust="0"/>
    <p:restoredTop sz="68607" autoAdjust="0"/>
  </p:normalViewPr>
  <p:slideViewPr>
    <p:cSldViewPr snapToGrid="0">
      <p:cViewPr varScale="1">
        <p:scale>
          <a:sx n="52" d="100"/>
          <a:sy n="52" d="100"/>
        </p:scale>
        <p:origin x="1950" y="66"/>
      </p:cViewPr>
      <p:guideLst/>
    </p:cSldViewPr>
  </p:slideViewPr>
  <p:outlineViewPr>
    <p:cViewPr>
      <p:scale>
        <a:sx n="33" d="100"/>
        <a:sy n="33" d="100"/>
      </p:scale>
      <p:origin x="0" y="-104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808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33E015-C63A-491F-A2C1-FF2D66DFA1A5}" type="datetimeFigureOut">
              <a:rPr lang="en-US" smtClean="0"/>
              <a:t>5/4/2015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AAFEE-C644-4336-86FA-DD28FBD77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32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1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Basic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4472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3110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490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155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623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8189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856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9702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169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011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 smtClean="0"/>
              <a:t>Anonymous users must not  have  the  privilege  to  register  a  new  school  account.  It  is  only  provided  by administrator.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4977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243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4534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3099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848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4225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565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685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214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2535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78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University </a:t>
            </a:r>
          </a:p>
          <a:p>
            <a:r>
              <a:rPr lang="en-US" dirty="0" smtClean="0"/>
              <a:t>An education organization in Vietnam.</a:t>
            </a:r>
          </a:p>
          <a:p>
            <a:r>
              <a:rPr lang="en-US" b="1" dirty="0" smtClean="0"/>
              <a:t>University Admission </a:t>
            </a:r>
          </a:p>
          <a:p>
            <a:r>
              <a:rPr lang="en-US" dirty="0" smtClean="0"/>
              <a:t>An activity of universities to admit students.</a:t>
            </a:r>
          </a:p>
          <a:p>
            <a:r>
              <a:rPr lang="en-US" b="1" dirty="0" smtClean="0"/>
              <a:t>Entrance exam </a:t>
            </a:r>
          </a:p>
          <a:p>
            <a:r>
              <a:rPr lang="en-US" dirty="0" smtClean="0"/>
              <a:t>An exam of Vietnam universities for graduated high-school students who want to </a:t>
            </a:r>
          </a:p>
          <a:p>
            <a:r>
              <a:rPr lang="en-US" dirty="0" smtClean="0"/>
              <a:t>get higher education.</a:t>
            </a:r>
          </a:p>
          <a:p>
            <a:r>
              <a:rPr lang="en-US" b="1" dirty="0" smtClean="0"/>
              <a:t>Faculty </a:t>
            </a:r>
          </a:p>
          <a:p>
            <a:r>
              <a:rPr lang="en-US" dirty="0" smtClean="0"/>
              <a:t>A group of university departments concerned with a major division of knowledge.</a:t>
            </a:r>
          </a:p>
          <a:p>
            <a:r>
              <a:rPr lang="en-US" b="1" dirty="0" smtClean="0"/>
              <a:t>Admission Mark </a:t>
            </a:r>
          </a:p>
          <a:p>
            <a:r>
              <a:rPr lang="en-US" dirty="0" smtClean="0"/>
              <a:t>A level of mark for students to take to the university.</a:t>
            </a:r>
          </a:p>
          <a:p>
            <a:r>
              <a:rPr lang="en-US" b="1" dirty="0" smtClean="0"/>
              <a:t>Admission Staff </a:t>
            </a:r>
          </a:p>
          <a:p>
            <a:r>
              <a:rPr lang="en-US" dirty="0" smtClean="0"/>
              <a:t>An user of the university who has the permission to edit the information page of </a:t>
            </a:r>
          </a:p>
          <a:p>
            <a:r>
              <a:rPr lang="en-US" dirty="0" smtClean="0"/>
              <a:t>this university. </a:t>
            </a:r>
          </a:p>
          <a:p>
            <a:r>
              <a:rPr lang="en-US" b="1" dirty="0" smtClean="0"/>
              <a:t>Filter Catalog </a:t>
            </a:r>
          </a:p>
          <a:p>
            <a:r>
              <a:rPr lang="en-US" dirty="0" smtClean="0"/>
              <a:t>The  fields  catalog  of  filter  system,  helping  user  to  filter  out  suitable  universities </a:t>
            </a:r>
          </a:p>
          <a:p>
            <a:r>
              <a:rPr lang="en-US" dirty="0" smtClean="0"/>
              <a:t>quickly. </a:t>
            </a:r>
          </a:p>
          <a:p>
            <a:r>
              <a:rPr lang="en-US" b="1" dirty="0" smtClean="0"/>
              <a:t>User </a:t>
            </a:r>
          </a:p>
          <a:p>
            <a:r>
              <a:rPr lang="en-US" dirty="0" smtClean="0"/>
              <a:t>A person who view the website in their browser. </a:t>
            </a:r>
          </a:p>
          <a:p>
            <a:r>
              <a:rPr lang="en-US" b="1" dirty="0" smtClean="0"/>
              <a:t>Admin </a:t>
            </a:r>
          </a:p>
          <a:p>
            <a:r>
              <a:rPr lang="en-US" dirty="0" smtClean="0"/>
              <a:t>A person who develop, maintain the system and update database.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626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920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500" b="1" dirty="0" smtClean="0"/>
              <a:t>Subsystem Interface Descriptions </a:t>
            </a:r>
          </a:p>
          <a:p>
            <a:r>
              <a:rPr lang="en-US" sz="2500" b="1" dirty="0" smtClean="0"/>
              <a:t>MaintainUniversity:</a:t>
            </a:r>
            <a:r>
              <a:rPr lang="en-US" sz="2500" dirty="0" smtClean="0"/>
              <a:t> encapsulates  the  action  of  changing  school  Faculty,  Major </a:t>
            </a:r>
          </a:p>
          <a:p>
            <a:r>
              <a:rPr lang="en-US" sz="2500" dirty="0" smtClean="0"/>
              <a:t>and rating.</a:t>
            </a:r>
          </a:p>
          <a:p>
            <a:r>
              <a:rPr lang="en-US" sz="2500" b="1" dirty="0" smtClean="0"/>
              <a:t>rateUniversity:</a:t>
            </a:r>
            <a:r>
              <a:rPr lang="en-US" sz="2500" dirty="0" smtClean="0"/>
              <a:t> change the school rating with given school id.</a:t>
            </a:r>
          </a:p>
          <a:p>
            <a:r>
              <a:rPr lang="en-US" sz="2500" b="1" dirty="0" smtClean="0"/>
              <a:t>createFaculty:</a:t>
            </a:r>
            <a:r>
              <a:rPr lang="en-US" sz="2500" dirty="0" smtClean="0"/>
              <a:t> make a new faculty for a school with given id. </a:t>
            </a:r>
          </a:p>
          <a:p>
            <a:r>
              <a:rPr lang="en-US" sz="2500" b="1" dirty="0" smtClean="0"/>
              <a:t>deleteFaculty:</a:t>
            </a:r>
            <a:r>
              <a:rPr lang="en-US" sz="2500" dirty="0" smtClean="0"/>
              <a:t> remove a faculty of a school with given id. </a:t>
            </a:r>
          </a:p>
          <a:p>
            <a:r>
              <a:rPr lang="en-US" sz="2500" b="1" dirty="0" smtClean="0"/>
              <a:t>createMajor:</a:t>
            </a:r>
            <a:r>
              <a:rPr lang="en-US" sz="2500" dirty="0" smtClean="0"/>
              <a:t> make a new major for a faculty of a school with given id. </a:t>
            </a:r>
          </a:p>
          <a:p>
            <a:r>
              <a:rPr lang="en-US" sz="2500" b="1" dirty="0" smtClean="0"/>
              <a:t>deleteMajor:</a:t>
            </a:r>
            <a:r>
              <a:rPr lang="en-US" sz="2500" dirty="0" smtClean="0"/>
              <a:t> remove a major of a faculty of a school with given id.</a:t>
            </a:r>
            <a:endParaRPr lang="en-US" sz="2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5173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500" dirty="0" smtClean="0"/>
              <a:t>Subsystem Interface Descriptions </a:t>
            </a:r>
          </a:p>
          <a:p>
            <a:r>
              <a:rPr lang="en-US" sz="2500" dirty="0" smtClean="0"/>
              <a:t>IFilterItem: encapsulates the action of add, update, delete or get a filter item.</a:t>
            </a:r>
          </a:p>
          <a:p>
            <a:r>
              <a:rPr lang="en-US" sz="2500" dirty="0" smtClean="0"/>
              <a:t>Data: may be a Major, a Division, a Region, a City or a SchoolType. </a:t>
            </a:r>
          </a:p>
          <a:p>
            <a:r>
              <a:rPr lang="en-US" sz="2500" dirty="0" smtClean="0"/>
              <a:t>add: add an item to the filter. </a:t>
            </a:r>
          </a:p>
          <a:p>
            <a:r>
              <a:rPr lang="en-US" sz="2500" dirty="0" smtClean="0"/>
              <a:t>update: change the item in the filter to the given new item.</a:t>
            </a:r>
          </a:p>
          <a:p>
            <a:r>
              <a:rPr lang="en-US" sz="2500" dirty="0" smtClean="0"/>
              <a:t>delete: remove an item from the filter with given item_id.</a:t>
            </a:r>
          </a:p>
          <a:p>
            <a:r>
              <a:rPr lang="en-US" sz="2500" dirty="0" smtClean="0"/>
              <a:t>getFilter: get an item from the filter with given item_id.</a:t>
            </a:r>
            <a:endParaRPr lang="en-US" sz="2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3810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500" dirty="0" smtClean="0"/>
              <a:t>Subsystem Interface Descriptions </a:t>
            </a:r>
          </a:p>
          <a:p>
            <a:r>
              <a:rPr lang="en-US" sz="2500" dirty="0" smtClean="0"/>
              <a:t>IFilterItem: encapsulates the action of add, update, delete or get a filter item.</a:t>
            </a:r>
          </a:p>
          <a:p>
            <a:r>
              <a:rPr lang="en-US" sz="2500" dirty="0" smtClean="0"/>
              <a:t>Data: may be a Major, a Division, a Region, a City or a SchoolType. </a:t>
            </a:r>
          </a:p>
          <a:p>
            <a:r>
              <a:rPr lang="en-US" sz="2500" dirty="0" smtClean="0"/>
              <a:t>add: add an item to the filter. </a:t>
            </a:r>
          </a:p>
          <a:p>
            <a:r>
              <a:rPr lang="en-US" sz="2500" dirty="0" smtClean="0"/>
              <a:t>update: change the item in the filter to the given new item.</a:t>
            </a:r>
          </a:p>
          <a:p>
            <a:r>
              <a:rPr lang="en-US" sz="2500" dirty="0" smtClean="0"/>
              <a:t>delete: remove an item from the filter with given item_id.</a:t>
            </a:r>
          </a:p>
          <a:p>
            <a:r>
              <a:rPr lang="en-US" sz="2500" dirty="0" smtClean="0"/>
              <a:t>getFilter: get an item from the filter with given item_id.</a:t>
            </a:r>
            <a:endParaRPr lang="en-US" sz="2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099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2386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4836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4898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1007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6165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623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112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8514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4747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9173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071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4230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551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243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877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677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00" b="1" dirty="0" smtClean="0"/>
              <a:t>&lt;View School Information&gt;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00" dirty="0" smtClean="0"/>
              <a:t>The information contains: full name of school, date of established, short introduction,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672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&lt;Register School Account&gt;</a:t>
            </a:r>
            <a:endParaRPr lang="en-US" b="1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After  receiving  the  request,  admin  will  examine  the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information, accept or reject the request and send the response to users via email.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066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08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Definition </a:t>
            </a:r>
          </a:p>
          <a:p>
            <a:r>
              <a:rPr lang="en-US" b="1" dirty="0" smtClean="0"/>
              <a:t>• User</a:t>
            </a:r>
            <a:r>
              <a:rPr lang="en-US" dirty="0" smtClean="0"/>
              <a:t>: Is  an  account  of  the  system,  may  be  an  normal  user,  school  user  or </a:t>
            </a:r>
          </a:p>
          <a:p>
            <a:r>
              <a:rPr lang="en-US" dirty="0" smtClean="0"/>
              <a:t>administrator.</a:t>
            </a:r>
          </a:p>
          <a:p>
            <a:r>
              <a:rPr lang="en-US" b="1" dirty="0" smtClean="0"/>
              <a:t>• School</a:t>
            </a:r>
            <a:r>
              <a:rPr lang="en-US" dirty="0" smtClean="0"/>
              <a:t>: A record that contains all information about school information.</a:t>
            </a:r>
          </a:p>
          <a:p>
            <a:r>
              <a:rPr lang="en-US" b="1" dirty="0" smtClean="0"/>
              <a:t>• Major:</a:t>
            </a:r>
            <a:r>
              <a:rPr lang="en-US" dirty="0" smtClean="0"/>
              <a:t>A record that contains all information about a school major.</a:t>
            </a:r>
          </a:p>
          <a:p>
            <a:r>
              <a:rPr lang="en-US" b="1" dirty="0" smtClean="0"/>
              <a:t>• Division</a:t>
            </a:r>
            <a:r>
              <a:rPr lang="en-US" dirty="0" smtClean="0"/>
              <a:t>:A record that contains all information about a division in university </a:t>
            </a:r>
          </a:p>
          <a:p>
            <a:r>
              <a:rPr lang="en-US" dirty="0" smtClean="0"/>
              <a:t>entrance exam.</a:t>
            </a:r>
          </a:p>
          <a:p>
            <a:r>
              <a:rPr lang="en-US" b="1" dirty="0" smtClean="0"/>
              <a:t>• AdmissionMark:</a:t>
            </a:r>
            <a:r>
              <a:rPr lang="en-US" dirty="0" smtClean="0"/>
              <a:t> A record that contains admission mark of specific year of a school </a:t>
            </a:r>
          </a:p>
          <a:p>
            <a:r>
              <a:rPr lang="en-US" dirty="0" smtClean="0"/>
              <a:t>major.</a:t>
            </a:r>
          </a:p>
          <a:p>
            <a:r>
              <a:rPr lang="en-US" b="1" dirty="0" smtClean="0"/>
              <a:t>• SchoolNews :</a:t>
            </a:r>
            <a:r>
              <a:rPr lang="en-US" dirty="0" smtClean="0"/>
              <a:t> The article was written by the school user or administrator, contains </a:t>
            </a:r>
          </a:p>
          <a:p>
            <a:r>
              <a:rPr lang="en-US" dirty="0" smtClean="0"/>
              <a:t>contents about useful school news.</a:t>
            </a:r>
          </a:p>
          <a:p>
            <a:r>
              <a:rPr lang="en-US" b="1" dirty="0" smtClean="0"/>
              <a:t>• SearchEngine:</a:t>
            </a:r>
            <a:r>
              <a:rPr lang="en-US" dirty="0" smtClean="0"/>
              <a:t>The component that is responsible for searching all information </a:t>
            </a:r>
          </a:p>
          <a:p>
            <a:r>
              <a:rPr lang="en-US" dirty="0" smtClean="0"/>
              <a:t>about schools’ information.</a:t>
            </a:r>
          </a:p>
          <a:p>
            <a:r>
              <a:rPr lang="en-US" b="1" dirty="0" smtClean="0"/>
              <a:t>• Filter:</a:t>
            </a:r>
            <a:r>
              <a:rPr lang="en-US" dirty="0" smtClean="0"/>
              <a:t> The component thatprovides specific options for user to quickly search </a:t>
            </a:r>
          </a:p>
          <a:p>
            <a:r>
              <a:rPr lang="en-US" dirty="0" smtClean="0"/>
              <a:t>appropriate schools.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90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FEE-C644-4336-86FA-DD28FBD77DC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055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69CB8-F204-4D06-B913-C5A26A89888A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636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08884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1725068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77118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5728854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44272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E300-0A13-4A81-945A-7333C271A069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786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1962-1EA4-46E7-BCB0-F36CE46D1A59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840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376-B19C-488D-ABEB-03C7E6E9E3E0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186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077B-A50F-4D64-8574-E2D6A98A5553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41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2A62-1983-43A1-A163-D8AA46534C80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084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F3E3B-34E3-4345-B2A1-994B83598A9C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326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16C96-82A1-4D77-8ADA-627AC6FE3D65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518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2C1E-28F2-47E9-802D-339E64E2F920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382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71A48-F18A-45B3-BC05-1E27DA3F88AF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87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47F8-9654-4282-85D2-65F41AAE7A75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797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5B261-8843-42D1-AAFC-05E20E2D9B97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205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Object Oriented Analysis And Design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Project : Website VnUni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15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847" y="283029"/>
            <a:ext cx="6347713" cy="1320800"/>
          </a:xfrm>
        </p:spPr>
        <p:txBody>
          <a:bodyPr/>
          <a:lstStyle/>
          <a:p>
            <a:r>
              <a:rPr lang="en-US" dirty="0"/>
              <a:t>Introduction / Requirements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25" y="1043991"/>
            <a:ext cx="6544492" cy="5650436"/>
          </a:xfrm>
        </p:spPr>
      </p:pic>
    </p:spTree>
    <p:extLst>
      <p:ext uri="{BB962C8B-B14F-4D97-AF65-F5344CB8AC3E}">
        <p14:creationId xmlns:p14="http://schemas.microsoft.com/office/powerpoint/2010/main" val="144828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/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8" y="1389882"/>
            <a:ext cx="7489373" cy="5023981"/>
          </a:xfrm>
        </p:spPr>
        <p:txBody>
          <a:bodyPr>
            <a:noAutofit/>
          </a:bodyPr>
          <a:lstStyle/>
          <a:p>
            <a:r>
              <a:rPr lang="en-US" sz="2800" dirty="0"/>
              <a:t>Use-case Specification </a:t>
            </a:r>
          </a:p>
          <a:p>
            <a:pPr lvl="1"/>
            <a:r>
              <a:rPr lang="en-US" sz="2300" dirty="0" smtClean="0"/>
              <a:t>&lt;Login&gt;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300" dirty="0" smtClean="0"/>
              <a:t>This </a:t>
            </a:r>
            <a:r>
              <a:rPr lang="en-US" sz="2300" dirty="0"/>
              <a:t>use case describes how a user logs into the VnUni </a:t>
            </a:r>
            <a:r>
              <a:rPr lang="en-US" sz="2300" dirty="0" smtClean="0"/>
              <a:t>System</a:t>
            </a:r>
          </a:p>
          <a:p>
            <a:pPr lvl="1"/>
            <a:r>
              <a:rPr lang="en-US" sz="2300" dirty="0" smtClean="0"/>
              <a:t>&lt;</a:t>
            </a:r>
            <a:r>
              <a:rPr lang="en-US" sz="2300" dirty="0"/>
              <a:t>Maintain School Profile&gt;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300" dirty="0"/>
              <a:t>This  use  case  allows  </a:t>
            </a:r>
            <a:r>
              <a:rPr lang="en-US" sz="2300" dirty="0" smtClean="0"/>
              <a:t>the Administrators  </a:t>
            </a:r>
            <a:r>
              <a:rPr lang="en-US" sz="2300" dirty="0"/>
              <a:t>and  Admission  staffs  to  maintain  school </a:t>
            </a:r>
            <a:r>
              <a:rPr lang="en-US" sz="2300" dirty="0" smtClean="0"/>
              <a:t>information</a:t>
            </a:r>
          </a:p>
        </p:txBody>
      </p:sp>
    </p:spTree>
    <p:extLst>
      <p:ext uri="{BB962C8B-B14F-4D97-AF65-F5344CB8AC3E}">
        <p14:creationId xmlns:p14="http://schemas.microsoft.com/office/powerpoint/2010/main" val="419813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/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8" y="1389882"/>
            <a:ext cx="7489373" cy="5023981"/>
          </a:xfrm>
        </p:spPr>
        <p:txBody>
          <a:bodyPr>
            <a:noAutofit/>
          </a:bodyPr>
          <a:lstStyle/>
          <a:p>
            <a:r>
              <a:rPr lang="en-US" sz="2800" dirty="0"/>
              <a:t>Use-case Specification </a:t>
            </a:r>
          </a:p>
          <a:p>
            <a:pPr lvl="1"/>
            <a:r>
              <a:rPr lang="en-US" sz="2300" dirty="0" smtClean="0"/>
              <a:t>&lt;Use </a:t>
            </a:r>
            <a:r>
              <a:rPr lang="en-US" sz="2300" dirty="0"/>
              <a:t>Filter </a:t>
            </a:r>
            <a:r>
              <a:rPr lang="en-US" sz="2300" dirty="0" smtClean="0"/>
              <a:t>System&gt;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300" dirty="0"/>
              <a:t>This use case describes how a user use the filter system to search universities. </a:t>
            </a:r>
            <a:endParaRPr lang="en-US" sz="2300" dirty="0" smtClean="0"/>
          </a:p>
          <a:p>
            <a:pPr lvl="1"/>
            <a:r>
              <a:rPr lang="en-US" sz="2300" dirty="0"/>
              <a:t>&lt;View School </a:t>
            </a:r>
            <a:r>
              <a:rPr lang="en-US" sz="2300" dirty="0" smtClean="0"/>
              <a:t>Information&gt;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300" dirty="0"/>
              <a:t>This use case allows any users to see the information of a school. </a:t>
            </a:r>
            <a:endParaRPr lang="en-US" sz="2300" dirty="0" smtClean="0"/>
          </a:p>
        </p:txBody>
      </p:sp>
    </p:spTree>
    <p:extLst>
      <p:ext uri="{BB962C8B-B14F-4D97-AF65-F5344CB8AC3E}">
        <p14:creationId xmlns:p14="http://schemas.microsoft.com/office/powerpoint/2010/main" val="292892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/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8" y="1389882"/>
            <a:ext cx="7489373" cy="5023981"/>
          </a:xfrm>
        </p:spPr>
        <p:txBody>
          <a:bodyPr>
            <a:noAutofit/>
          </a:bodyPr>
          <a:lstStyle/>
          <a:p>
            <a:r>
              <a:rPr lang="en-US" sz="2800" dirty="0"/>
              <a:t>Use-case Specification </a:t>
            </a:r>
          </a:p>
          <a:p>
            <a:pPr lvl="1"/>
            <a:r>
              <a:rPr lang="en-US" sz="2300" dirty="0"/>
              <a:t>&lt;Register School Account</a:t>
            </a:r>
            <a:r>
              <a:rPr lang="en-US" sz="2300" dirty="0" smtClean="0"/>
              <a:t>&gt;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300" dirty="0"/>
              <a:t>This use-case allows anonymous users to send a request to administrator to get an </a:t>
            </a:r>
            <a:r>
              <a:rPr lang="en-US" sz="2300" dirty="0" smtClean="0"/>
              <a:t>account  </a:t>
            </a:r>
            <a:r>
              <a:rPr lang="en-US" sz="2300" dirty="0"/>
              <a:t>for  him/her  school. </a:t>
            </a:r>
            <a:endParaRPr lang="en-US" sz="2300" dirty="0" smtClean="0"/>
          </a:p>
          <a:p>
            <a:pPr lvl="1"/>
            <a:r>
              <a:rPr lang="en-US" sz="2300" dirty="0"/>
              <a:t>&lt;Maintain School Account</a:t>
            </a:r>
            <a:r>
              <a:rPr lang="en-US" sz="2300" dirty="0" smtClean="0"/>
              <a:t>&gt;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300" dirty="0"/>
              <a:t>This use case allows the Administrators to add or remove accounts for schools. </a:t>
            </a:r>
            <a:endParaRPr lang="en-US" sz="2300" dirty="0" smtClean="0"/>
          </a:p>
        </p:txBody>
      </p:sp>
    </p:spTree>
    <p:extLst>
      <p:ext uri="{BB962C8B-B14F-4D97-AF65-F5344CB8AC3E}">
        <p14:creationId xmlns:p14="http://schemas.microsoft.com/office/powerpoint/2010/main" val="188238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/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8" y="1389882"/>
            <a:ext cx="7489373" cy="5023981"/>
          </a:xfrm>
        </p:spPr>
        <p:txBody>
          <a:bodyPr>
            <a:noAutofit/>
          </a:bodyPr>
          <a:lstStyle/>
          <a:p>
            <a:r>
              <a:rPr lang="en-US" sz="2800" dirty="0"/>
              <a:t>Use-case Specification </a:t>
            </a:r>
          </a:p>
          <a:p>
            <a:pPr lvl="1"/>
            <a:r>
              <a:rPr lang="en-US" sz="2300" dirty="0"/>
              <a:t>&lt;Use Rating </a:t>
            </a:r>
            <a:r>
              <a:rPr lang="en-US" sz="2300" dirty="0" smtClean="0"/>
              <a:t>System&gt;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300" dirty="0"/>
              <a:t>This use case allows the logged users using rating system to rate a specific school</a:t>
            </a:r>
            <a:r>
              <a:rPr lang="en-US" sz="2300" dirty="0" smtClean="0"/>
              <a:t>. </a:t>
            </a:r>
          </a:p>
          <a:p>
            <a:pPr lvl="2">
              <a:buFont typeface="Courier New" panose="02070309020205020404" pitchFamily="49" charset="0"/>
              <a:buChar char="o"/>
            </a:pPr>
            <a:endParaRPr lang="en-US" sz="2300" dirty="0" smtClean="0"/>
          </a:p>
          <a:p>
            <a:pPr lvl="1"/>
            <a:r>
              <a:rPr lang="en-US" sz="2300" dirty="0"/>
              <a:t>&lt;Post/Edit/Delete Comment&gt;</a:t>
            </a:r>
            <a:endParaRPr lang="en-US" sz="2300" dirty="0" smtClean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300" dirty="0"/>
              <a:t>This use-case allows </a:t>
            </a:r>
            <a:r>
              <a:rPr lang="en-US" sz="2300" dirty="0" smtClean="0"/>
              <a:t>any user to </a:t>
            </a:r>
            <a:r>
              <a:rPr lang="en-US" sz="2300" dirty="0"/>
              <a:t>post, </a:t>
            </a:r>
            <a:r>
              <a:rPr lang="en-US" sz="2300" dirty="0" smtClean="0"/>
              <a:t>edit or remove </a:t>
            </a:r>
            <a:r>
              <a:rPr lang="en-US" sz="2300" dirty="0"/>
              <a:t>comments for a articles or a schools in this </a:t>
            </a:r>
            <a:r>
              <a:rPr lang="en-US" sz="2300" dirty="0" smtClean="0"/>
              <a:t>website. </a:t>
            </a:r>
          </a:p>
        </p:txBody>
      </p:sp>
    </p:spTree>
    <p:extLst>
      <p:ext uri="{BB962C8B-B14F-4D97-AF65-F5344CB8AC3E}">
        <p14:creationId xmlns:p14="http://schemas.microsoft.com/office/powerpoint/2010/main" val="57776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4284" y="2254981"/>
            <a:ext cx="6347715" cy="1826581"/>
          </a:xfrm>
        </p:spPr>
        <p:txBody>
          <a:bodyPr>
            <a:noAutofit/>
          </a:bodyPr>
          <a:lstStyle/>
          <a:p>
            <a:pPr algn="ctr"/>
            <a:r>
              <a:rPr lang="en-US" sz="6600" dirty="0" smtClean="0"/>
              <a:t>Analysis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31459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598" y="1429070"/>
            <a:ext cx="6347714" cy="3880773"/>
          </a:xfrm>
        </p:spPr>
        <p:txBody>
          <a:bodyPr>
            <a:normAutofit/>
          </a:bodyPr>
          <a:lstStyle/>
          <a:p>
            <a:r>
              <a:rPr lang="en-US" sz="2500" dirty="0"/>
              <a:t>Architectural </a:t>
            </a:r>
            <a:r>
              <a:rPr lang="en-US" sz="2500" dirty="0" smtClean="0"/>
              <a:t>Analysis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500" dirty="0"/>
              <a:t>Logical </a:t>
            </a:r>
            <a:r>
              <a:rPr lang="en-US" sz="2500" dirty="0" smtClean="0"/>
              <a:t>View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01" y="2749870"/>
            <a:ext cx="6199307" cy="297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7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598" y="1429070"/>
            <a:ext cx="6347714" cy="3880773"/>
          </a:xfrm>
        </p:spPr>
        <p:txBody>
          <a:bodyPr>
            <a:normAutofit/>
          </a:bodyPr>
          <a:lstStyle/>
          <a:p>
            <a:r>
              <a:rPr lang="en-US" sz="2500" dirty="0"/>
              <a:t>Architectural </a:t>
            </a:r>
            <a:r>
              <a:rPr lang="en-US" sz="2500" dirty="0" smtClean="0"/>
              <a:t>Analysis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500" dirty="0" smtClean="0"/>
              <a:t>Key Abstractions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995" y="2704289"/>
            <a:ext cx="4054713" cy="496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3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598" y="1429070"/>
            <a:ext cx="6347714" cy="3880773"/>
          </a:xfrm>
        </p:spPr>
        <p:txBody>
          <a:bodyPr>
            <a:normAutofit/>
          </a:bodyPr>
          <a:lstStyle/>
          <a:p>
            <a:r>
              <a:rPr lang="en-US" sz="2500" dirty="0" smtClean="0"/>
              <a:t>Usercase Analysis : Interaction Diagrams</a:t>
            </a:r>
          </a:p>
          <a:p>
            <a:pPr lvl="1"/>
            <a:r>
              <a:rPr lang="en-US" sz="2300" dirty="0" smtClean="0"/>
              <a:t>Login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2" t="-1597" r="19484" b="31677"/>
          <a:stretch/>
        </p:blipFill>
        <p:spPr>
          <a:xfrm>
            <a:off x="882882" y="2649531"/>
            <a:ext cx="6816436" cy="347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40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598" y="1429070"/>
            <a:ext cx="6347714" cy="3880773"/>
          </a:xfrm>
        </p:spPr>
        <p:txBody>
          <a:bodyPr>
            <a:normAutofit/>
          </a:bodyPr>
          <a:lstStyle/>
          <a:p>
            <a:r>
              <a:rPr lang="en-US" sz="2500" dirty="0"/>
              <a:t>Usercase Analysis : Interaction Diagrams</a:t>
            </a:r>
          </a:p>
          <a:p>
            <a:pPr lvl="1"/>
            <a:r>
              <a:rPr lang="en-US" sz="2300" dirty="0" smtClean="0"/>
              <a:t>Maintain </a:t>
            </a:r>
            <a:r>
              <a:rPr lang="en-US" sz="2300" dirty="0"/>
              <a:t>School </a:t>
            </a:r>
            <a:r>
              <a:rPr lang="en-US" sz="2300" dirty="0" smtClean="0"/>
              <a:t>Profile ( basic flow )</a:t>
            </a:r>
          </a:p>
          <a:p>
            <a:pPr lvl="1"/>
            <a:endParaRPr lang="en-US" sz="23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76"/>
          <a:stretch/>
        </p:blipFill>
        <p:spPr>
          <a:xfrm>
            <a:off x="1168178" y="2580503"/>
            <a:ext cx="6040979" cy="354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5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Instructor</a:t>
            </a:r>
            <a:br>
              <a:rPr lang="en-US" b="1" dirty="0"/>
            </a:br>
            <a:r>
              <a:rPr lang="en-US" b="1" dirty="0"/>
              <a:t> </a:t>
            </a:r>
            <a:r>
              <a:rPr lang="en-US" dirty="0"/>
              <a:t>A. Prof </a:t>
            </a:r>
            <a:r>
              <a:rPr lang="en-US" dirty="0" smtClean="0"/>
              <a:t> </a:t>
            </a:r>
            <a:r>
              <a:rPr lang="en-US" dirty="0"/>
              <a:t>Truong Ninh </a:t>
            </a:r>
            <a:r>
              <a:rPr lang="en-US" dirty="0" smtClean="0"/>
              <a:t>Thuan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75" dirty="0"/>
              <a:t>Members 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75" dirty="0"/>
              <a:t> Trương Quốc Tuấn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75" dirty="0"/>
              <a:t> </a:t>
            </a:r>
            <a:r>
              <a:rPr lang="en-US" sz="1875" dirty="0" err="1" smtClean="0"/>
              <a:t>Lê</a:t>
            </a:r>
            <a:r>
              <a:rPr lang="en-US" sz="1875" dirty="0" smtClean="0"/>
              <a:t> </a:t>
            </a:r>
            <a:r>
              <a:rPr lang="en-US" sz="1875" dirty="0" err="1" smtClean="0"/>
              <a:t>Văn</a:t>
            </a:r>
            <a:r>
              <a:rPr lang="en-US" sz="1875" dirty="0" smtClean="0"/>
              <a:t> </a:t>
            </a:r>
            <a:r>
              <a:rPr lang="en-US" sz="1875" dirty="0"/>
              <a:t>Giáp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75" dirty="0"/>
              <a:t> Nguyễn Thạc Thống</a:t>
            </a:r>
          </a:p>
        </p:txBody>
      </p:sp>
    </p:spTree>
    <p:extLst>
      <p:ext uri="{BB962C8B-B14F-4D97-AF65-F5344CB8AC3E}">
        <p14:creationId xmlns:p14="http://schemas.microsoft.com/office/powerpoint/2010/main" val="68108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598" y="1429070"/>
            <a:ext cx="6347714" cy="3880773"/>
          </a:xfrm>
        </p:spPr>
        <p:txBody>
          <a:bodyPr>
            <a:normAutofit/>
          </a:bodyPr>
          <a:lstStyle/>
          <a:p>
            <a:r>
              <a:rPr lang="en-US" sz="2500" dirty="0"/>
              <a:t>Usercase Analysis : Interaction Diagrams</a:t>
            </a:r>
          </a:p>
          <a:p>
            <a:pPr lvl="1"/>
            <a:r>
              <a:rPr lang="en-US" sz="2300" dirty="0" smtClean="0"/>
              <a:t>Maintain </a:t>
            </a:r>
            <a:r>
              <a:rPr lang="en-US" sz="2300" dirty="0"/>
              <a:t>School </a:t>
            </a:r>
            <a:r>
              <a:rPr lang="en-US" sz="2300" dirty="0" smtClean="0"/>
              <a:t>Profile ( modify  school profile flow )</a:t>
            </a:r>
          </a:p>
          <a:p>
            <a:pPr lvl="1"/>
            <a:endParaRPr lang="en-US" sz="23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60"/>
          <a:stretch/>
        </p:blipFill>
        <p:spPr>
          <a:xfrm>
            <a:off x="609597" y="2901101"/>
            <a:ext cx="6470325" cy="335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43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598" y="1429070"/>
            <a:ext cx="6347714" cy="3880773"/>
          </a:xfrm>
        </p:spPr>
        <p:txBody>
          <a:bodyPr>
            <a:normAutofit/>
          </a:bodyPr>
          <a:lstStyle/>
          <a:p>
            <a:r>
              <a:rPr lang="en-US" sz="2500" dirty="0"/>
              <a:t>Usercase Analysis : Interaction Diagrams</a:t>
            </a:r>
          </a:p>
          <a:p>
            <a:pPr lvl="1"/>
            <a:r>
              <a:rPr lang="en-US" sz="2300" dirty="0" smtClean="0"/>
              <a:t>Use Filter System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63" y="2578819"/>
            <a:ext cx="5793384" cy="391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3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598" y="1429070"/>
            <a:ext cx="6347714" cy="3880773"/>
          </a:xfrm>
        </p:spPr>
        <p:txBody>
          <a:bodyPr>
            <a:normAutofit/>
          </a:bodyPr>
          <a:lstStyle/>
          <a:p>
            <a:r>
              <a:rPr lang="en-US" sz="2500" dirty="0"/>
              <a:t>Usercase Analysis : Interaction Diagrams</a:t>
            </a:r>
          </a:p>
          <a:p>
            <a:pPr lvl="1"/>
            <a:r>
              <a:rPr lang="en-US" sz="2300" dirty="0" smtClean="0"/>
              <a:t>View School Information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113" y="2569029"/>
            <a:ext cx="5346683" cy="474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7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598" y="1429070"/>
            <a:ext cx="6347714" cy="3880773"/>
          </a:xfrm>
        </p:spPr>
        <p:txBody>
          <a:bodyPr>
            <a:normAutofit/>
          </a:bodyPr>
          <a:lstStyle/>
          <a:p>
            <a:r>
              <a:rPr lang="en-US" sz="2500" dirty="0"/>
              <a:t>Usercase Analysis : Interaction Diagrams</a:t>
            </a:r>
          </a:p>
          <a:p>
            <a:pPr lvl="1"/>
            <a:r>
              <a:rPr lang="en-US" sz="2300" dirty="0" smtClean="0"/>
              <a:t>Register school account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77" y="2749870"/>
            <a:ext cx="5800356" cy="320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2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598" y="1429070"/>
            <a:ext cx="6347714" cy="3880773"/>
          </a:xfrm>
        </p:spPr>
        <p:txBody>
          <a:bodyPr>
            <a:normAutofit/>
          </a:bodyPr>
          <a:lstStyle/>
          <a:p>
            <a:r>
              <a:rPr lang="en-US" sz="2500" dirty="0"/>
              <a:t>Usercase Analysis : Interaction Diagrams</a:t>
            </a:r>
          </a:p>
          <a:p>
            <a:pPr lvl="1"/>
            <a:r>
              <a:rPr lang="en-US" sz="2300" dirty="0" smtClean="0"/>
              <a:t>Maintain school account ( basic flow 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18"/>
          <a:stretch/>
        </p:blipFill>
        <p:spPr>
          <a:xfrm>
            <a:off x="456469" y="2749870"/>
            <a:ext cx="7102199" cy="337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9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598" y="1429070"/>
            <a:ext cx="6347714" cy="3880773"/>
          </a:xfrm>
        </p:spPr>
        <p:txBody>
          <a:bodyPr>
            <a:normAutofit/>
          </a:bodyPr>
          <a:lstStyle/>
          <a:p>
            <a:r>
              <a:rPr lang="en-US" sz="2500" dirty="0"/>
              <a:t>Usercase Analysis : Interaction Diagrams</a:t>
            </a:r>
          </a:p>
          <a:p>
            <a:pPr lvl="1"/>
            <a:r>
              <a:rPr lang="en-US" sz="2300" dirty="0" smtClean="0"/>
              <a:t>Maintain school account ( Remove Account </a:t>
            </a:r>
            <a:r>
              <a:rPr lang="en-US" sz="2300" dirty="0"/>
              <a:t>F</a:t>
            </a:r>
            <a:r>
              <a:rPr lang="en-US" sz="2300" dirty="0" smtClean="0"/>
              <a:t>low 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77"/>
          <a:stretch/>
        </p:blipFill>
        <p:spPr>
          <a:xfrm>
            <a:off x="678337" y="2993278"/>
            <a:ext cx="6819208" cy="313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1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598" y="1429070"/>
            <a:ext cx="6347714" cy="3880773"/>
          </a:xfrm>
        </p:spPr>
        <p:txBody>
          <a:bodyPr>
            <a:normAutofit/>
          </a:bodyPr>
          <a:lstStyle/>
          <a:p>
            <a:r>
              <a:rPr lang="en-US" sz="2500" dirty="0"/>
              <a:t>Usercase Analysis : Interaction Diagrams</a:t>
            </a:r>
          </a:p>
          <a:p>
            <a:pPr lvl="1"/>
            <a:r>
              <a:rPr lang="en-US" sz="2300" dirty="0" smtClean="0"/>
              <a:t>Use Rating System ( basic flow 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46"/>
          <a:stretch/>
        </p:blipFill>
        <p:spPr>
          <a:xfrm>
            <a:off x="837977" y="2749870"/>
            <a:ext cx="6393839" cy="327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2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598" y="1429070"/>
            <a:ext cx="6347714" cy="3880773"/>
          </a:xfrm>
        </p:spPr>
        <p:txBody>
          <a:bodyPr>
            <a:normAutofit/>
          </a:bodyPr>
          <a:lstStyle/>
          <a:p>
            <a:r>
              <a:rPr lang="en-US" sz="2500" dirty="0"/>
              <a:t>Usercase Analysis : Interaction Diagrams</a:t>
            </a:r>
          </a:p>
          <a:p>
            <a:pPr lvl="1"/>
            <a:r>
              <a:rPr lang="en-US" sz="2300" dirty="0" smtClean="0"/>
              <a:t>Use Rating System ( Rating In Uni Page Flow 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74"/>
          <a:stretch/>
        </p:blipFill>
        <p:spPr>
          <a:xfrm>
            <a:off x="1059537" y="3025641"/>
            <a:ext cx="6010300" cy="337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0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598" y="1429070"/>
            <a:ext cx="6347714" cy="3880773"/>
          </a:xfrm>
        </p:spPr>
        <p:txBody>
          <a:bodyPr>
            <a:normAutofit/>
          </a:bodyPr>
          <a:lstStyle/>
          <a:p>
            <a:r>
              <a:rPr lang="en-US" sz="2500" dirty="0"/>
              <a:t>Usercase Analysis : Interaction Diagrams</a:t>
            </a:r>
          </a:p>
          <a:p>
            <a:pPr lvl="1"/>
            <a:r>
              <a:rPr lang="en-US" sz="2300" dirty="0" smtClean="0"/>
              <a:t>Post/Edit/Delete Comment (Post Comment Flow 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96"/>
          <a:stretch/>
        </p:blipFill>
        <p:spPr>
          <a:xfrm>
            <a:off x="1369130" y="2975216"/>
            <a:ext cx="5588182" cy="269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0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598" y="1429070"/>
            <a:ext cx="6347714" cy="3880773"/>
          </a:xfrm>
        </p:spPr>
        <p:txBody>
          <a:bodyPr>
            <a:normAutofit/>
          </a:bodyPr>
          <a:lstStyle/>
          <a:p>
            <a:r>
              <a:rPr lang="en-US" sz="2500" dirty="0"/>
              <a:t>Usercase Analysis : Interaction Diagrams</a:t>
            </a:r>
          </a:p>
          <a:p>
            <a:pPr lvl="1"/>
            <a:r>
              <a:rPr lang="en-US" sz="2300" dirty="0" smtClean="0"/>
              <a:t>Post/Edit/Delete Comment ( Edit Comment Flow 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66"/>
          <a:stretch/>
        </p:blipFill>
        <p:spPr>
          <a:xfrm>
            <a:off x="1013890" y="3125285"/>
            <a:ext cx="5822201" cy="28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9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75" dirty="0"/>
              <a:t>Restaurant Manager Software Document K55CA</a:t>
            </a:r>
          </a:p>
          <a:p>
            <a:r>
              <a:rPr lang="en-US" sz="1875" dirty="0"/>
              <a:t>IBM Rational Software Document</a:t>
            </a:r>
          </a:p>
          <a:p>
            <a:r>
              <a:rPr lang="en-US" sz="1875" dirty="0"/>
              <a:t>Object – Oriented Analysis and Design Textbook</a:t>
            </a:r>
          </a:p>
          <a:p>
            <a:pPr lvl="1">
              <a:buNone/>
            </a:pPr>
            <a:r>
              <a:rPr lang="en-US" sz="1500" i="1" dirty="0"/>
              <a:t>(Truong Ninh Thuan – Danh Duc Hanh)</a:t>
            </a:r>
          </a:p>
          <a:p>
            <a:pPr lvl="1">
              <a:buNone/>
            </a:pPr>
            <a:r>
              <a:rPr lang="en-US" sz="1875" dirty="0"/>
              <a:t> </a:t>
            </a:r>
          </a:p>
          <a:p>
            <a:endParaRPr lang="en-US" sz="1875" dirty="0"/>
          </a:p>
        </p:txBody>
      </p:sp>
    </p:spTree>
    <p:extLst>
      <p:ext uri="{BB962C8B-B14F-4D97-AF65-F5344CB8AC3E}">
        <p14:creationId xmlns:p14="http://schemas.microsoft.com/office/powerpoint/2010/main" val="41988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598" y="1429070"/>
            <a:ext cx="6347714" cy="3880773"/>
          </a:xfrm>
        </p:spPr>
        <p:txBody>
          <a:bodyPr>
            <a:normAutofit/>
          </a:bodyPr>
          <a:lstStyle/>
          <a:p>
            <a:r>
              <a:rPr lang="en-US" sz="2500" dirty="0"/>
              <a:t>Usercase Analysis : Interaction Diagrams</a:t>
            </a:r>
          </a:p>
          <a:p>
            <a:pPr lvl="1"/>
            <a:r>
              <a:rPr lang="en-US" sz="2300" dirty="0" smtClean="0"/>
              <a:t>Post/Edit/Delete Comment ( Delete Comment Flow 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75"/>
          <a:stretch/>
        </p:blipFill>
        <p:spPr>
          <a:xfrm>
            <a:off x="1322789" y="3188496"/>
            <a:ext cx="5634523" cy="233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6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597" y="1429070"/>
            <a:ext cx="7170059" cy="3880773"/>
          </a:xfrm>
        </p:spPr>
        <p:txBody>
          <a:bodyPr>
            <a:normAutofit/>
          </a:bodyPr>
          <a:lstStyle/>
          <a:p>
            <a:r>
              <a:rPr lang="en-US" sz="2400" dirty="0"/>
              <a:t>Usercase Analysis : </a:t>
            </a:r>
            <a:r>
              <a:rPr lang="en-US" sz="2400" dirty="0" smtClean="0"/>
              <a:t>View Of Participating Class</a:t>
            </a:r>
          </a:p>
          <a:p>
            <a:pPr lvl="1"/>
            <a:r>
              <a:rPr lang="en-US" sz="2300" dirty="0" smtClean="0"/>
              <a:t>Login</a:t>
            </a:r>
          </a:p>
          <a:p>
            <a:pPr lvl="1"/>
            <a:endParaRPr lang="en-US" sz="23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471" y="2749870"/>
            <a:ext cx="5793032" cy="350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37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597" y="1429070"/>
            <a:ext cx="7170059" cy="3880773"/>
          </a:xfrm>
        </p:spPr>
        <p:txBody>
          <a:bodyPr>
            <a:normAutofit/>
          </a:bodyPr>
          <a:lstStyle/>
          <a:p>
            <a:r>
              <a:rPr lang="en-US" sz="2400" dirty="0"/>
              <a:t>Usercase Analysis : </a:t>
            </a:r>
            <a:r>
              <a:rPr lang="en-US" sz="2400" dirty="0" smtClean="0"/>
              <a:t>View Of Participating Class</a:t>
            </a:r>
          </a:p>
          <a:p>
            <a:pPr lvl="1"/>
            <a:r>
              <a:rPr lang="en-US" sz="2300" dirty="0" smtClean="0"/>
              <a:t>Post/Edit/Delete Comment</a:t>
            </a:r>
          </a:p>
          <a:p>
            <a:pPr lvl="1"/>
            <a:endParaRPr lang="en-US" sz="2300" dirty="0" smtClean="0"/>
          </a:p>
          <a:p>
            <a:pPr lvl="1"/>
            <a:endParaRPr lang="en-US" sz="23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584" y="2851765"/>
            <a:ext cx="4336084" cy="315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01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597" y="1429070"/>
            <a:ext cx="7170059" cy="3880773"/>
          </a:xfrm>
        </p:spPr>
        <p:txBody>
          <a:bodyPr>
            <a:normAutofit/>
          </a:bodyPr>
          <a:lstStyle/>
          <a:p>
            <a:r>
              <a:rPr lang="en-US" sz="2400" dirty="0"/>
              <a:t>Usercase Analysis : </a:t>
            </a:r>
            <a:r>
              <a:rPr lang="en-US" sz="2400" dirty="0" smtClean="0"/>
              <a:t>View Of Participating Class</a:t>
            </a:r>
          </a:p>
          <a:p>
            <a:pPr lvl="1"/>
            <a:r>
              <a:rPr lang="en-US" sz="2300" dirty="0" smtClean="0"/>
              <a:t>View School Information</a:t>
            </a:r>
          </a:p>
          <a:p>
            <a:pPr lvl="1"/>
            <a:endParaRPr lang="en-US" sz="2300" dirty="0" smtClean="0"/>
          </a:p>
          <a:p>
            <a:pPr lvl="1"/>
            <a:endParaRPr lang="en-US" sz="23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328" y="2749870"/>
            <a:ext cx="5681984" cy="352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5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598" y="1458099"/>
            <a:ext cx="7170059" cy="3880773"/>
          </a:xfrm>
        </p:spPr>
        <p:txBody>
          <a:bodyPr>
            <a:normAutofit/>
          </a:bodyPr>
          <a:lstStyle/>
          <a:p>
            <a:r>
              <a:rPr lang="en-US" sz="2400" dirty="0"/>
              <a:t>Usercase Analysis : </a:t>
            </a:r>
            <a:r>
              <a:rPr lang="en-US" sz="2400" dirty="0" smtClean="0"/>
              <a:t>View Of Participating Class</a:t>
            </a:r>
          </a:p>
          <a:p>
            <a:pPr lvl="1"/>
            <a:r>
              <a:rPr lang="en-US" sz="2300" dirty="0" smtClean="0"/>
              <a:t>Maintain School Account</a:t>
            </a:r>
          </a:p>
          <a:p>
            <a:pPr lvl="1"/>
            <a:endParaRPr lang="en-US" sz="2300" dirty="0" smtClean="0"/>
          </a:p>
          <a:p>
            <a:pPr lvl="1"/>
            <a:endParaRPr lang="en-US" sz="23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74" y="2608166"/>
            <a:ext cx="5412562" cy="352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3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599" y="365413"/>
            <a:ext cx="6347713" cy="1320800"/>
          </a:xfrm>
        </p:spPr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599" y="1025813"/>
            <a:ext cx="7170059" cy="3880773"/>
          </a:xfrm>
        </p:spPr>
        <p:txBody>
          <a:bodyPr>
            <a:normAutofit/>
          </a:bodyPr>
          <a:lstStyle/>
          <a:p>
            <a:r>
              <a:rPr lang="en-US" sz="2400" dirty="0"/>
              <a:t>Usercase Analysis : </a:t>
            </a:r>
            <a:r>
              <a:rPr lang="en-US" sz="2400" dirty="0" smtClean="0"/>
              <a:t>View Of Participating Class</a:t>
            </a:r>
          </a:p>
          <a:p>
            <a:pPr lvl="1"/>
            <a:r>
              <a:rPr lang="en-US" sz="2300" dirty="0" smtClean="0"/>
              <a:t>Maintain School Profile</a:t>
            </a:r>
          </a:p>
          <a:p>
            <a:pPr lvl="1"/>
            <a:endParaRPr lang="en-US" sz="2300" dirty="0" smtClean="0"/>
          </a:p>
          <a:p>
            <a:pPr lvl="1"/>
            <a:endParaRPr lang="en-US" sz="23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094" y="1957898"/>
            <a:ext cx="4693420" cy="479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3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3483" y="142544"/>
            <a:ext cx="6347713" cy="1320800"/>
          </a:xfrm>
        </p:spPr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93483" y="651837"/>
            <a:ext cx="7170059" cy="3880773"/>
          </a:xfrm>
        </p:spPr>
        <p:txBody>
          <a:bodyPr>
            <a:normAutofit/>
          </a:bodyPr>
          <a:lstStyle/>
          <a:p>
            <a:r>
              <a:rPr lang="en-US" sz="2400" dirty="0"/>
              <a:t>Usercase Analysis : </a:t>
            </a:r>
            <a:r>
              <a:rPr lang="en-US" sz="2400" dirty="0" smtClean="0"/>
              <a:t>View Of Participating Class</a:t>
            </a:r>
          </a:p>
          <a:p>
            <a:pPr lvl="1"/>
            <a:r>
              <a:rPr lang="en-US" sz="2300" dirty="0" smtClean="0"/>
              <a:t>Use Filter System</a:t>
            </a:r>
          </a:p>
          <a:p>
            <a:pPr lvl="1"/>
            <a:endParaRPr lang="en-US" sz="2300" dirty="0" smtClean="0"/>
          </a:p>
          <a:p>
            <a:pPr lvl="1"/>
            <a:endParaRPr lang="en-US" sz="23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6" y="1641879"/>
            <a:ext cx="5110851" cy="508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5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598" y="1458099"/>
            <a:ext cx="7170059" cy="3880773"/>
          </a:xfrm>
        </p:spPr>
        <p:txBody>
          <a:bodyPr>
            <a:normAutofit/>
          </a:bodyPr>
          <a:lstStyle/>
          <a:p>
            <a:r>
              <a:rPr lang="en-US" sz="2400" dirty="0"/>
              <a:t>Usercase Analysis : </a:t>
            </a:r>
            <a:r>
              <a:rPr lang="en-US" sz="2400" dirty="0" smtClean="0"/>
              <a:t>View Of Participating Class</a:t>
            </a:r>
          </a:p>
          <a:p>
            <a:pPr lvl="1"/>
            <a:r>
              <a:rPr lang="en-US" sz="2300" dirty="0" smtClean="0"/>
              <a:t>Use Rating System</a:t>
            </a:r>
          </a:p>
          <a:p>
            <a:pPr lvl="1"/>
            <a:endParaRPr lang="en-US" sz="2300" dirty="0" smtClean="0"/>
          </a:p>
          <a:p>
            <a:pPr lvl="1"/>
            <a:endParaRPr lang="en-US" sz="2300" dirty="0" smtClean="0"/>
          </a:p>
          <a:p>
            <a:pPr lvl="1"/>
            <a:endParaRPr lang="en-US" sz="23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38" y="3031958"/>
            <a:ext cx="6001374" cy="300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8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598" y="1458099"/>
            <a:ext cx="7170059" cy="3880773"/>
          </a:xfrm>
        </p:spPr>
        <p:txBody>
          <a:bodyPr>
            <a:normAutofit/>
          </a:bodyPr>
          <a:lstStyle/>
          <a:p>
            <a:r>
              <a:rPr lang="en-US" sz="2400" dirty="0"/>
              <a:t>Usercase Analysis : </a:t>
            </a:r>
            <a:r>
              <a:rPr lang="en-US" sz="2400" dirty="0" smtClean="0"/>
              <a:t>View Of Participating Class</a:t>
            </a:r>
          </a:p>
          <a:p>
            <a:pPr lvl="1"/>
            <a:r>
              <a:rPr lang="en-US" sz="2300" dirty="0" smtClean="0"/>
              <a:t>Register School Account</a:t>
            </a:r>
          </a:p>
          <a:p>
            <a:pPr lvl="1"/>
            <a:endParaRPr lang="en-US" sz="2300" dirty="0" smtClean="0"/>
          </a:p>
          <a:p>
            <a:pPr lvl="1"/>
            <a:endParaRPr lang="en-US" sz="2300" dirty="0" smtClean="0"/>
          </a:p>
          <a:p>
            <a:pPr lvl="1"/>
            <a:endParaRPr lang="en-US" sz="23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986" y="2778899"/>
            <a:ext cx="5717326" cy="312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1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8971" y="449943"/>
            <a:ext cx="6347713" cy="1320800"/>
          </a:xfrm>
        </p:spPr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2681" y="1385528"/>
            <a:ext cx="2111149" cy="3880773"/>
          </a:xfrm>
        </p:spPr>
        <p:txBody>
          <a:bodyPr>
            <a:normAutofit/>
          </a:bodyPr>
          <a:lstStyle/>
          <a:p>
            <a:r>
              <a:rPr lang="en-US" sz="2400" dirty="0"/>
              <a:t>Usercase Analysis </a:t>
            </a:r>
            <a:r>
              <a:rPr lang="en-US" sz="2400" dirty="0" smtClean="0"/>
              <a:t>: Analysis mechanism</a:t>
            </a:r>
            <a:endParaRPr lang="en-US" sz="2300" dirty="0" smtClean="0"/>
          </a:p>
          <a:p>
            <a:pPr lvl="1"/>
            <a:endParaRPr lang="en-US" sz="2300" dirty="0" smtClean="0"/>
          </a:p>
          <a:p>
            <a:pPr lvl="1"/>
            <a:endParaRPr lang="en-US" sz="23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830" y="954511"/>
            <a:ext cx="5031685" cy="532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4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85763" indent="-385763">
              <a:buFont typeface="+mj-lt"/>
              <a:buAutoNum type="romanUcPeriod"/>
            </a:pPr>
            <a:r>
              <a:rPr lang="en-US" sz="2700" dirty="0"/>
              <a:t>Introduction / Requirements</a:t>
            </a:r>
          </a:p>
          <a:p>
            <a:pPr marL="385763" indent="-385763">
              <a:buFont typeface="+mj-lt"/>
              <a:buAutoNum type="romanUcPeriod"/>
            </a:pPr>
            <a:r>
              <a:rPr lang="en-US" sz="2700" dirty="0"/>
              <a:t>Analysis</a:t>
            </a:r>
          </a:p>
          <a:p>
            <a:pPr marL="385763" indent="-385763">
              <a:buFont typeface="+mj-lt"/>
              <a:buAutoNum type="romanUcPeriod"/>
            </a:pPr>
            <a:r>
              <a:rPr lang="en-US" sz="2700" dirty="0"/>
              <a:t>Design</a:t>
            </a:r>
          </a:p>
          <a:p>
            <a:pPr marL="385763" indent="-385763">
              <a:buFont typeface="+mj-lt"/>
              <a:buAutoNum type="romanUcPeriod"/>
            </a:pPr>
            <a:r>
              <a:rPr lang="en-US" sz="2700" dirty="0"/>
              <a:t>Implementation and Demo</a:t>
            </a:r>
          </a:p>
        </p:txBody>
      </p:sp>
    </p:spTree>
    <p:extLst>
      <p:ext uri="{BB962C8B-B14F-4D97-AF65-F5344CB8AC3E}">
        <p14:creationId xmlns:p14="http://schemas.microsoft.com/office/powerpoint/2010/main" val="356990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4284" y="2254981"/>
            <a:ext cx="6347715" cy="1826581"/>
          </a:xfrm>
        </p:spPr>
        <p:txBody>
          <a:bodyPr>
            <a:noAutofit/>
          </a:bodyPr>
          <a:lstStyle/>
          <a:p>
            <a:pPr algn="ctr"/>
            <a:r>
              <a:rPr lang="en-US" sz="6600" dirty="0" smtClean="0"/>
              <a:t>Design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99502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599" y="1391333"/>
            <a:ext cx="6458858" cy="4501467"/>
          </a:xfrm>
        </p:spPr>
        <p:txBody>
          <a:bodyPr>
            <a:normAutofit/>
          </a:bodyPr>
          <a:lstStyle/>
          <a:p>
            <a:r>
              <a:rPr lang="en-US" sz="2500" dirty="0" smtClean="0"/>
              <a:t>Identify Design Element</a:t>
            </a:r>
          </a:p>
          <a:p>
            <a:pPr lvl="1"/>
            <a:r>
              <a:rPr lang="en-US" sz="2500" dirty="0" smtClean="0"/>
              <a:t>Subsystem Context Diagram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2483304"/>
            <a:ext cx="6652286" cy="384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6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598" y="118947"/>
            <a:ext cx="6347713" cy="1320800"/>
          </a:xfrm>
        </p:spPr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54025" y="716865"/>
            <a:ext cx="6458858" cy="4501467"/>
          </a:xfrm>
        </p:spPr>
        <p:txBody>
          <a:bodyPr>
            <a:normAutofit/>
          </a:bodyPr>
          <a:lstStyle/>
          <a:p>
            <a:r>
              <a:rPr lang="en-US" sz="2500" dirty="0" smtClean="0"/>
              <a:t>Identify Design Element</a:t>
            </a:r>
          </a:p>
          <a:p>
            <a:pPr lvl="1"/>
            <a:r>
              <a:rPr lang="en-US" sz="2500" dirty="0" smtClean="0"/>
              <a:t>Subsystem Context Diagram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8" y="1749415"/>
            <a:ext cx="6516916" cy="491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4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5770" y="56465"/>
            <a:ext cx="6347713" cy="1320800"/>
          </a:xfrm>
        </p:spPr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75770" y="716865"/>
            <a:ext cx="2714173" cy="3637421"/>
          </a:xfrm>
        </p:spPr>
        <p:txBody>
          <a:bodyPr>
            <a:normAutofit/>
          </a:bodyPr>
          <a:lstStyle/>
          <a:p>
            <a:r>
              <a:rPr lang="en-US" sz="2500" dirty="0" smtClean="0"/>
              <a:t>Identify Design Element</a:t>
            </a:r>
          </a:p>
          <a:p>
            <a:pPr lvl="1"/>
            <a:r>
              <a:rPr lang="en-US" sz="2500" dirty="0" smtClean="0"/>
              <a:t>Design Element</a:t>
            </a:r>
            <a:r>
              <a:rPr lang="en-US" sz="2500" dirty="0"/>
              <a:t> </a:t>
            </a:r>
            <a:r>
              <a:rPr lang="en-US" sz="2500" dirty="0" smtClean="0"/>
              <a:t>to Package map</a:t>
            </a:r>
          </a:p>
          <a:p>
            <a:pPr lvl="1"/>
            <a:endParaRPr lang="en-US" sz="25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772" y="0"/>
            <a:ext cx="5734293" cy="658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1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598" y="118947"/>
            <a:ext cx="6347713" cy="1320800"/>
          </a:xfrm>
        </p:spPr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54025" y="716865"/>
            <a:ext cx="6458858" cy="4501467"/>
          </a:xfrm>
        </p:spPr>
        <p:txBody>
          <a:bodyPr>
            <a:normAutofit/>
          </a:bodyPr>
          <a:lstStyle/>
          <a:p>
            <a:r>
              <a:rPr lang="en-US" sz="2500" dirty="0" smtClean="0"/>
              <a:t>Identify Design Element</a:t>
            </a:r>
          </a:p>
          <a:p>
            <a:pPr lvl="1"/>
            <a:r>
              <a:rPr lang="en-US" sz="2500" dirty="0" smtClean="0"/>
              <a:t>Architectural Components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131" y="1854050"/>
            <a:ext cx="3785624" cy="445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8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598" y="118947"/>
            <a:ext cx="6347713" cy="1320800"/>
          </a:xfrm>
        </p:spPr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54025" y="716865"/>
            <a:ext cx="6458858" cy="4501467"/>
          </a:xfrm>
        </p:spPr>
        <p:txBody>
          <a:bodyPr>
            <a:normAutofit/>
          </a:bodyPr>
          <a:lstStyle/>
          <a:p>
            <a:r>
              <a:rPr lang="en-US" sz="2500" dirty="0" smtClean="0"/>
              <a:t>Identify Design Element</a:t>
            </a:r>
          </a:p>
          <a:p>
            <a:pPr lvl="1"/>
            <a:r>
              <a:rPr lang="en-US" sz="2500" dirty="0" smtClean="0"/>
              <a:t>Describe Distribution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167" y="2281219"/>
            <a:ext cx="5919003" cy="36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3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597" y="274180"/>
            <a:ext cx="6347713" cy="1320800"/>
          </a:xfrm>
        </p:spPr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54025" y="934580"/>
            <a:ext cx="6458858" cy="4501467"/>
          </a:xfrm>
        </p:spPr>
        <p:txBody>
          <a:bodyPr>
            <a:normAutofit/>
          </a:bodyPr>
          <a:lstStyle/>
          <a:p>
            <a:r>
              <a:rPr lang="en-US" sz="2500" dirty="0" smtClean="0"/>
              <a:t>Class Design</a:t>
            </a:r>
          </a:p>
          <a:p>
            <a:pPr lvl="1"/>
            <a:r>
              <a:rPr lang="en-US" sz="2500" dirty="0" smtClean="0"/>
              <a:t>LoginForm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143" y="2103089"/>
            <a:ext cx="4370622" cy="371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7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95732" y="384226"/>
            <a:ext cx="6347713" cy="1320800"/>
          </a:xfrm>
        </p:spPr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95732" y="1183701"/>
            <a:ext cx="6458858" cy="4501467"/>
          </a:xfrm>
        </p:spPr>
        <p:txBody>
          <a:bodyPr>
            <a:normAutofit/>
          </a:bodyPr>
          <a:lstStyle/>
          <a:p>
            <a:r>
              <a:rPr lang="en-US" sz="2500" dirty="0" smtClean="0"/>
              <a:t>Class Design</a:t>
            </a:r>
          </a:p>
          <a:p>
            <a:pPr lvl="1"/>
            <a:r>
              <a:rPr lang="en-US" sz="2500" dirty="0" smtClean="0"/>
              <a:t>CommentWindow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93" y="2226351"/>
            <a:ext cx="4092121" cy="345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4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8196" y="438261"/>
            <a:ext cx="6347713" cy="1320800"/>
          </a:xfrm>
        </p:spPr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28196" y="1253893"/>
            <a:ext cx="6458858" cy="4501467"/>
          </a:xfrm>
        </p:spPr>
        <p:txBody>
          <a:bodyPr>
            <a:normAutofit/>
          </a:bodyPr>
          <a:lstStyle/>
          <a:p>
            <a:r>
              <a:rPr lang="en-US" sz="2500" dirty="0" smtClean="0"/>
              <a:t>Class Design</a:t>
            </a:r>
          </a:p>
          <a:p>
            <a:pPr lvl="1"/>
            <a:r>
              <a:rPr lang="en-US" sz="2500" dirty="0" smtClean="0"/>
              <a:t>ShowCommentWindow</a:t>
            </a:r>
          </a:p>
          <a:p>
            <a:pPr lvl="1"/>
            <a:r>
              <a:rPr lang="en-US" sz="2500" dirty="0" smtClean="0"/>
              <a:t>AddCommentForm</a:t>
            </a:r>
          </a:p>
          <a:p>
            <a:pPr lvl="1"/>
            <a:r>
              <a:rPr lang="en-US" sz="2500" dirty="0" smtClean="0"/>
              <a:t>EditCommentForm</a:t>
            </a:r>
          </a:p>
          <a:p>
            <a:pPr lvl="1"/>
            <a:r>
              <a:rPr lang="en-US" sz="2500" dirty="0" smtClean="0"/>
              <a:t>DeleteCommentForm</a:t>
            </a:r>
          </a:p>
          <a:p>
            <a:pPr marL="457200" lvl="1" indent="0">
              <a:buNone/>
            </a:pPr>
            <a:r>
              <a:rPr lang="en-US" sz="2500" dirty="0" smtClean="0"/>
              <a:t>=&gt; Inherit the class “CommentWindow”</a:t>
            </a:r>
          </a:p>
          <a:p>
            <a:pPr lvl="1"/>
            <a:endParaRPr lang="en-US" sz="2500" dirty="0" smtClean="0"/>
          </a:p>
          <a:p>
            <a:pPr lvl="1"/>
            <a:endParaRPr lang="en-US" sz="2500" dirty="0" smtClean="0"/>
          </a:p>
        </p:txBody>
      </p:sp>
    </p:spTree>
    <p:extLst>
      <p:ext uri="{BB962C8B-B14F-4D97-AF65-F5344CB8AC3E}">
        <p14:creationId xmlns:p14="http://schemas.microsoft.com/office/powerpoint/2010/main" val="49685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8196" y="438261"/>
            <a:ext cx="6347713" cy="1320800"/>
          </a:xfrm>
        </p:spPr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28196" y="1253893"/>
            <a:ext cx="6458858" cy="4501467"/>
          </a:xfrm>
        </p:spPr>
        <p:txBody>
          <a:bodyPr>
            <a:normAutofit/>
          </a:bodyPr>
          <a:lstStyle/>
          <a:p>
            <a:r>
              <a:rPr lang="en-US" sz="2500" dirty="0" smtClean="0"/>
              <a:t>Class Design</a:t>
            </a:r>
          </a:p>
          <a:p>
            <a:pPr lvl="1"/>
            <a:r>
              <a:rPr lang="en-US" sz="2500" dirty="0" smtClean="0"/>
              <a:t>MaintainAccountForm</a:t>
            </a:r>
          </a:p>
          <a:p>
            <a:pPr lvl="1"/>
            <a:endParaRPr lang="en-US" sz="25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485" y="2441968"/>
            <a:ext cx="3877617" cy="365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2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5724" y="3718021"/>
            <a:ext cx="6347715" cy="1826581"/>
          </a:xfrm>
        </p:spPr>
        <p:txBody>
          <a:bodyPr>
            <a:noAutofit/>
          </a:bodyPr>
          <a:lstStyle/>
          <a:p>
            <a:pPr algn="ctr"/>
            <a:r>
              <a:rPr lang="en-US" sz="6600" dirty="0"/>
              <a:t>Introduction / Requirements</a:t>
            </a:r>
            <a:br>
              <a:rPr lang="en-US" sz="6600" dirty="0"/>
            </a:b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74153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8196" y="438261"/>
            <a:ext cx="6347713" cy="1320800"/>
          </a:xfrm>
        </p:spPr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28196" y="1253893"/>
            <a:ext cx="6458858" cy="4501467"/>
          </a:xfrm>
        </p:spPr>
        <p:txBody>
          <a:bodyPr>
            <a:normAutofit/>
          </a:bodyPr>
          <a:lstStyle/>
          <a:p>
            <a:r>
              <a:rPr lang="en-US" sz="2500" dirty="0" smtClean="0"/>
              <a:t>Class Design</a:t>
            </a:r>
          </a:p>
          <a:p>
            <a:pPr lvl="1"/>
            <a:r>
              <a:rPr lang="en-US" sz="2500" dirty="0" smtClean="0"/>
              <a:t>UniInforForm</a:t>
            </a:r>
          </a:p>
          <a:p>
            <a:pPr lvl="1"/>
            <a:endParaRPr lang="en-US" sz="25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57" y="2319301"/>
            <a:ext cx="3454920" cy="370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6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8196" y="438261"/>
            <a:ext cx="6347713" cy="1320800"/>
          </a:xfrm>
        </p:spPr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28196" y="1253893"/>
            <a:ext cx="6458858" cy="4501467"/>
          </a:xfrm>
        </p:spPr>
        <p:txBody>
          <a:bodyPr>
            <a:normAutofit/>
          </a:bodyPr>
          <a:lstStyle/>
          <a:p>
            <a:r>
              <a:rPr lang="en-US" sz="2500" dirty="0" smtClean="0"/>
              <a:t>Class Design</a:t>
            </a:r>
          </a:p>
          <a:p>
            <a:pPr lvl="1"/>
            <a:r>
              <a:rPr lang="en-US" sz="2500" dirty="0" smtClean="0"/>
              <a:t>MaintainProfileForm</a:t>
            </a:r>
          </a:p>
          <a:p>
            <a:pPr marL="457200" lvl="1" indent="0">
              <a:buNone/>
            </a:pPr>
            <a:endParaRPr lang="en-US" sz="2500" dirty="0" smtClean="0"/>
          </a:p>
          <a:p>
            <a:pPr lvl="1"/>
            <a:endParaRPr lang="en-US" sz="25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9" t="-2321" r="54742" b="31676"/>
          <a:stretch/>
        </p:blipFill>
        <p:spPr>
          <a:xfrm>
            <a:off x="1520583" y="2266918"/>
            <a:ext cx="3733587" cy="459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1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8196" y="438261"/>
            <a:ext cx="6347713" cy="1320800"/>
          </a:xfrm>
        </p:spPr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28196" y="1253893"/>
            <a:ext cx="6458858" cy="4501467"/>
          </a:xfrm>
        </p:spPr>
        <p:txBody>
          <a:bodyPr>
            <a:normAutofit/>
          </a:bodyPr>
          <a:lstStyle/>
          <a:p>
            <a:r>
              <a:rPr lang="en-US" sz="2500" dirty="0" smtClean="0"/>
              <a:t>Class Design</a:t>
            </a:r>
          </a:p>
          <a:p>
            <a:pPr lvl="1"/>
            <a:r>
              <a:rPr lang="en-US" sz="2500" dirty="0" smtClean="0"/>
              <a:t>MainForm</a:t>
            </a:r>
          </a:p>
          <a:p>
            <a:pPr lvl="1"/>
            <a:endParaRPr lang="en-US" sz="2500" dirty="0" smtClean="0"/>
          </a:p>
          <a:p>
            <a:pPr marL="457200" lvl="1" indent="0">
              <a:buNone/>
            </a:pPr>
            <a:endParaRPr lang="en-US" sz="2500" dirty="0" smtClean="0"/>
          </a:p>
          <a:p>
            <a:pPr lvl="1"/>
            <a:endParaRPr lang="en-US" sz="25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85" b="56071"/>
          <a:stretch/>
        </p:blipFill>
        <p:spPr>
          <a:xfrm>
            <a:off x="1849638" y="2397538"/>
            <a:ext cx="3907168" cy="335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70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8196" y="438261"/>
            <a:ext cx="6347713" cy="1320800"/>
          </a:xfrm>
        </p:spPr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28196" y="1253893"/>
            <a:ext cx="6458858" cy="4501467"/>
          </a:xfrm>
        </p:spPr>
        <p:txBody>
          <a:bodyPr>
            <a:normAutofit/>
          </a:bodyPr>
          <a:lstStyle/>
          <a:p>
            <a:r>
              <a:rPr lang="en-US" sz="2500" dirty="0" smtClean="0"/>
              <a:t>Class Design</a:t>
            </a:r>
          </a:p>
          <a:p>
            <a:pPr lvl="1"/>
            <a:r>
              <a:rPr lang="en-US" sz="2500" dirty="0" smtClean="0"/>
              <a:t>AdminPanel</a:t>
            </a:r>
          </a:p>
          <a:p>
            <a:pPr lvl="1"/>
            <a:endParaRPr lang="en-US" sz="2500" dirty="0" smtClean="0"/>
          </a:p>
          <a:p>
            <a:pPr lvl="1"/>
            <a:endParaRPr lang="en-US" sz="2500" dirty="0" smtClean="0"/>
          </a:p>
          <a:p>
            <a:pPr marL="457200" lvl="1" indent="0">
              <a:buNone/>
            </a:pPr>
            <a:endParaRPr lang="en-US" sz="2500" dirty="0" smtClean="0"/>
          </a:p>
          <a:p>
            <a:pPr lvl="1"/>
            <a:endParaRPr lang="en-US" sz="25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26" t="55543" r="11224" b="8558"/>
          <a:stretch/>
        </p:blipFill>
        <p:spPr>
          <a:xfrm>
            <a:off x="1843316" y="2226349"/>
            <a:ext cx="4716918" cy="331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82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8196" y="438261"/>
            <a:ext cx="6347713" cy="1320800"/>
          </a:xfrm>
        </p:spPr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28196" y="1253893"/>
            <a:ext cx="6458858" cy="4501467"/>
          </a:xfrm>
        </p:spPr>
        <p:txBody>
          <a:bodyPr>
            <a:normAutofit/>
          </a:bodyPr>
          <a:lstStyle/>
          <a:p>
            <a:r>
              <a:rPr lang="en-US" sz="2500" dirty="0" smtClean="0"/>
              <a:t>Class Design</a:t>
            </a:r>
          </a:p>
          <a:p>
            <a:pPr lvl="1"/>
            <a:r>
              <a:rPr lang="en-US" sz="2500" dirty="0" smtClean="0"/>
              <a:t>RegisterForm</a:t>
            </a:r>
          </a:p>
          <a:p>
            <a:pPr lvl="1"/>
            <a:endParaRPr lang="en-US" sz="2500" dirty="0" smtClean="0"/>
          </a:p>
          <a:p>
            <a:pPr lvl="1"/>
            <a:endParaRPr lang="en-US" sz="2500" dirty="0" smtClean="0"/>
          </a:p>
          <a:p>
            <a:pPr lvl="1"/>
            <a:endParaRPr lang="en-US" sz="2500" dirty="0" smtClean="0"/>
          </a:p>
          <a:p>
            <a:pPr marL="457200" lvl="1" indent="0">
              <a:buNone/>
            </a:pPr>
            <a:endParaRPr lang="en-US" sz="2500" dirty="0" smtClean="0"/>
          </a:p>
          <a:p>
            <a:pPr lvl="1"/>
            <a:endParaRPr lang="en-US" sz="25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602" y="2788120"/>
            <a:ext cx="4592903" cy="245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8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8196" y="438261"/>
            <a:ext cx="6347713" cy="1320800"/>
          </a:xfrm>
        </p:spPr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28196" y="1253893"/>
            <a:ext cx="6458858" cy="4501467"/>
          </a:xfrm>
        </p:spPr>
        <p:txBody>
          <a:bodyPr>
            <a:normAutofit/>
          </a:bodyPr>
          <a:lstStyle/>
          <a:p>
            <a:r>
              <a:rPr lang="en-US" sz="2500" dirty="0" smtClean="0"/>
              <a:t>Class Design</a:t>
            </a:r>
          </a:p>
          <a:p>
            <a:pPr lvl="1"/>
            <a:r>
              <a:rPr lang="en-US" sz="2500" dirty="0" smtClean="0"/>
              <a:t>User</a:t>
            </a:r>
          </a:p>
          <a:p>
            <a:pPr lvl="1"/>
            <a:endParaRPr lang="en-US" sz="2500" dirty="0" smtClean="0"/>
          </a:p>
          <a:p>
            <a:pPr lvl="1"/>
            <a:endParaRPr lang="en-US" sz="2500" dirty="0" smtClean="0"/>
          </a:p>
          <a:p>
            <a:pPr lvl="1"/>
            <a:endParaRPr lang="en-US" sz="2500" dirty="0" smtClean="0"/>
          </a:p>
          <a:p>
            <a:pPr marL="457200" lvl="1" indent="0">
              <a:buNone/>
            </a:pPr>
            <a:endParaRPr lang="en-US" sz="2500" dirty="0" smtClean="0"/>
          </a:p>
          <a:p>
            <a:pPr lvl="1"/>
            <a:endParaRPr lang="en-US" sz="25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783" y="1913850"/>
            <a:ext cx="2961788" cy="428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91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8196" y="438261"/>
            <a:ext cx="6347713" cy="1320800"/>
          </a:xfrm>
        </p:spPr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28196" y="1253893"/>
            <a:ext cx="6458858" cy="4501467"/>
          </a:xfrm>
        </p:spPr>
        <p:txBody>
          <a:bodyPr>
            <a:normAutofit lnSpcReduction="10000"/>
          </a:bodyPr>
          <a:lstStyle/>
          <a:p>
            <a:r>
              <a:rPr lang="en-US" sz="2500" dirty="0" smtClean="0"/>
              <a:t>Class Design</a:t>
            </a:r>
          </a:p>
          <a:p>
            <a:pPr lvl="1"/>
            <a:r>
              <a:rPr lang="en-US" sz="2500" dirty="0" smtClean="0"/>
              <a:t>University</a:t>
            </a:r>
          </a:p>
          <a:p>
            <a:pPr lvl="1"/>
            <a:r>
              <a:rPr lang="en-US" sz="2500" dirty="0" smtClean="0"/>
              <a:t>Faculty</a:t>
            </a:r>
          </a:p>
          <a:p>
            <a:pPr lvl="1"/>
            <a:r>
              <a:rPr lang="en-US" sz="2500" dirty="0" smtClean="0"/>
              <a:t>Major</a:t>
            </a:r>
          </a:p>
          <a:p>
            <a:pPr lvl="1"/>
            <a:r>
              <a:rPr lang="en-US" sz="2500" dirty="0" smtClean="0"/>
              <a:t>Division</a:t>
            </a:r>
          </a:p>
          <a:p>
            <a:pPr lvl="1"/>
            <a:r>
              <a:rPr lang="en-US" sz="2500" dirty="0" smtClean="0"/>
              <a:t>Region</a:t>
            </a:r>
          </a:p>
          <a:p>
            <a:pPr lvl="1"/>
            <a:r>
              <a:rPr lang="en-US" sz="2500" dirty="0" smtClean="0"/>
              <a:t>SchoolType</a:t>
            </a:r>
          </a:p>
          <a:p>
            <a:pPr lvl="1"/>
            <a:r>
              <a:rPr lang="en-US" sz="2500" dirty="0" smtClean="0"/>
              <a:t>City</a:t>
            </a:r>
          </a:p>
          <a:p>
            <a:pPr lvl="1"/>
            <a:r>
              <a:rPr lang="en-US" sz="2500" dirty="0" smtClean="0"/>
              <a:t>News</a:t>
            </a:r>
          </a:p>
          <a:p>
            <a:pPr marL="457200" lvl="1" indent="0">
              <a:buNone/>
            </a:pPr>
            <a:endParaRPr lang="en-US" sz="2500" dirty="0" smtClean="0"/>
          </a:p>
          <a:p>
            <a:pPr lvl="1"/>
            <a:endParaRPr lang="en-US" sz="2500" dirty="0" smtClean="0"/>
          </a:p>
          <a:p>
            <a:pPr lvl="1"/>
            <a:endParaRPr lang="en-US" sz="2500" dirty="0" smtClean="0"/>
          </a:p>
          <a:p>
            <a:pPr lvl="1"/>
            <a:endParaRPr lang="en-US" sz="2500" dirty="0" smtClean="0"/>
          </a:p>
          <a:p>
            <a:pPr marL="457200" lvl="1" indent="0">
              <a:buNone/>
            </a:pPr>
            <a:endParaRPr lang="en-US" sz="2500" dirty="0" smtClean="0"/>
          </a:p>
          <a:p>
            <a:pPr lvl="1"/>
            <a:endParaRPr lang="en-US" sz="25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278" y="1567618"/>
            <a:ext cx="3547846" cy="461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3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8196" y="438261"/>
            <a:ext cx="6347713" cy="1320800"/>
          </a:xfrm>
        </p:spPr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28196" y="1253893"/>
            <a:ext cx="6458858" cy="4501467"/>
          </a:xfrm>
        </p:spPr>
        <p:txBody>
          <a:bodyPr>
            <a:normAutofit/>
          </a:bodyPr>
          <a:lstStyle/>
          <a:p>
            <a:r>
              <a:rPr lang="en-US" sz="2500" dirty="0" smtClean="0"/>
              <a:t>Class Design</a:t>
            </a:r>
          </a:p>
          <a:p>
            <a:pPr lvl="1"/>
            <a:r>
              <a:rPr lang="en-US" sz="2500" dirty="0" smtClean="0"/>
              <a:t>IFilterItem</a:t>
            </a:r>
          </a:p>
          <a:p>
            <a:pPr lvl="1"/>
            <a:endParaRPr lang="en-US" sz="2500" dirty="0" smtClean="0"/>
          </a:p>
          <a:p>
            <a:pPr lvl="1"/>
            <a:endParaRPr lang="en-US" sz="2500" dirty="0" smtClean="0"/>
          </a:p>
          <a:p>
            <a:pPr lvl="1"/>
            <a:endParaRPr lang="en-US" sz="2500" dirty="0" smtClean="0"/>
          </a:p>
          <a:p>
            <a:pPr marL="457200" lvl="1" indent="0">
              <a:buNone/>
            </a:pPr>
            <a:endParaRPr lang="en-US" sz="2500" dirty="0" smtClean="0"/>
          </a:p>
          <a:p>
            <a:pPr lvl="1"/>
            <a:endParaRPr lang="en-US" sz="25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360" y="2574692"/>
            <a:ext cx="4992232" cy="218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3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8196" y="438261"/>
            <a:ext cx="6347713" cy="1320800"/>
          </a:xfrm>
        </p:spPr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28196" y="1253893"/>
            <a:ext cx="6458858" cy="4501467"/>
          </a:xfrm>
        </p:spPr>
        <p:txBody>
          <a:bodyPr>
            <a:normAutofit/>
          </a:bodyPr>
          <a:lstStyle/>
          <a:p>
            <a:r>
              <a:rPr lang="en-US" sz="2500" dirty="0" smtClean="0"/>
              <a:t>Class Design</a:t>
            </a:r>
          </a:p>
          <a:p>
            <a:pPr lvl="1"/>
            <a:r>
              <a:rPr lang="en-US" sz="2500" dirty="0" smtClean="0"/>
              <a:t>IMaintainUniversity</a:t>
            </a:r>
          </a:p>
          <a:p>
            <a:pPr lvl="1"/>
            <a:endParaRPr lang="en-US" sz="2500" dirty="0" smtClean="0"/>
          </a:p>
          <a:p>
            <a:pPr lvl="1"/>
            <a:endParaRPr lang="en-US" sz="2500" dirty="0" smtClean="0"/>
          </a:p>
          <a:p>
            <a:pPr lvl="1"/>
            <a:endParaRPr lang="en-US" sz="2500" dirty="0" smtClean="0"/>
          </a:p>
          <a:p>
            <a:pPr marL="457200" lvl="1" indent="0">
              <a:buNone/>
            </a:pPr>
            <a:endParaRPr lang="en-US" sz="2500" dirty="0" smtClean="0"/>
          </a:p>
          <a:p>
            <a:pPr lvl="1"/>
            <a:endParaRPr lang="en-US" sz="25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69" r="55579"/>
          <a:stretch/>
        </p:blipFill>
        <p:spPr>
          <a:xfrm>
            <a:off x="1646437" y="2574693"/>
            <a:ext cx="4886518" cy="267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8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/ </a:t>
            </a:r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1946437"/>
            <a:ext cx="6447501" cy="3218795"/>
          </a:xfrm>
        </p:spPr>
        <p:txBody>
          <a:bodyPr>
            <a:noAutofit/>
          </a:bodyPr>
          <a:lstStyle/>
          <a:p>
            <a:r>
              <a:rPr lang="en-US" sz="1875" b="1" dirty="0"/>
              <a:t>Problems: </a:t>
            </a:r>
          </a:p>
          <a:p>
            <a:pPr lvl="1"/>
            <a:r>
              <a:rPr lang="en-US" sz="1800" dirty="0"/>
              <a:t>There  are  millions  of  high  school  students  constantly  taking  university  entrance examination every year in </a:t>
            </a:r>
            <a:r>
              <a:rPr lang="en-US" sz="1800" dirty="0" smtClean="0"/>
              <a:t>Vietnam.</a:t>
            </a:r>
            <a:endParaRPr lang="en-US" sz="1800" dirty="0"/>
          </a:p>
          <a:p>
            <a:pPr lvl="1"/>
            <a:r>
              <a:rPr lang="en-US" sz="1800" dirty="0"/>
              <a:t> Many kinds of handbooks and websites are being </a:t>
            </a:r>
            <a:r>
              <a:rPr lang="en-US" sz="1800" dirty="0" smtClean="0"/>
              <a:t>published. However</a:t>
            </a:r>
            <a:r>
              <a:rPr lang="en-US" sz="1800" dirty="0"/>
              <a:t>, these sources are sometimes not reliable; the interface is not friendly and </a:t>
            </a:r>
            <a:r>
              <a:rPr lang="en-US" sz="1800" dirty="0" smtClean="0"/>
              <a:t>unscientific.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7595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/ </a:t>
            </a:r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2023712"/>
            <a:ext cx="4475479" cy="2910580"/>
          </a:xfrm>
        </p:spPr>
        <p:txBody>
          <a:bodyPr>
            <a:noAutofit/>
          </a:bodyPr>
          <a:lstStyle/>
          <a:p>
            <a:r>
              <a:rPr lang="en-US" sz="1875" b="1" dirty="0"/>
              <a:t>Solution: </a:t>
            </a:r>
          </a:p>
          <a:p>
            <a:pPr lvl="1"/>
            <a:r>
              <a:rPr lang="en-US" sz="1725" dirty="0"/>
              <a:t> 	We want a  useful  website  called  VnUni  for  students  to  help  them approach  easily  the necessary information about universities and colleges by a brand-new way.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235" y="3761008"/>
            <a:ext cx="3159077" cy="181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5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/ </a:t>
            </a:r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1968011"/>
            <a:ext cx="6447501" cy="3931227"/>
          </a:xfrm>
        </p:spPr>
        <p:txBody>
          <a:bodyPr>
            <a:noAutofit/>
          </a:bodyPr>
          <a:lstStyle/>
          <a:p>
            <a:r>
              <a:rPr lang="en-US" sz="1650" b="1" dirty="0"/>
              <a:t>Description: </a:t>
            </a:r>
          </a:p>
          <a:p>
            <a:pPr lvl="1"/>
            <a:r>
              <a:rPr lang="en-US" sz="1650" dirty="0" smtClean="0"/>
              <a:t>P</a:t>
            </a:r>
            <a:r>
              <a:rPr lang="en-US" sz="1650" dirty="0" smtClean="0"/>
              <a:t>rovides  </a:t>
            </a:r>
            <a:r>
              <a:rPr lang="en-US" sz="1650" dirty="0"/>
              <a:t>an  information  search  engine  based  on  different  filters:  location,  majors,  recently  admission  marks.</a:t>
            </a:r>
          </a:p>
          <a:p>
            <a:pPr lvl="1"/>
            <a:r>
              <a:rPr lang="en-US" sz="1650" dirty="0"/>
              <a:t> Ranking &amp; Rating System : rate schools.</a:t>
            </a:r>
          </a:p>
          <a:p>
            <a:pPr lvl="1"/>
            <a:r>
              <a:rPr lang="en-US" sz="1650" dirty="0"/>
              <a:t> Each university or college is supplied with a separate account to log in the system to modify their data.</a:t>
            </a:r>
          </a:p>
          <a:p>
            <a:pPr lvl="1"/>
            <a:r>
              <a:rPr lang="en-US" sz="1650" dirty="0"/>
              <a:t> This website must have an administrator that manages all operations of the system: add/remove a school, add/remove a user, modify database.</a:t>
            </a:r>
          </a:p>
          <a:p>
            <a:pPr lvl="1"/>
            <a:endParaRPr lang="en-US" sz="1650" dirty="0"/>
          </a:p>
          <a:p>
            <a:pPr lvl="1"/>
            <a:endParaRPr lang="en-US" sz="1650" dirty="0"/>
          </a:p>
          <a:p>
            <a:pPr lvl="1"/>
            <a:endParaRPr lang="en-US" sz="1650" dirty="0"/>
          </a:p>
          <a:p>
            <a:pPr lvl="1"/>
            <a:endParaRPr lang="en-US" sz="1650" dirty="0"/>
          </a:p>
          <a:p>
            <a:pPr lvl="1"/>
            <a:endParaRPr lang="en-US" sz="1650" dirty="0"/>
          </a:p>
          <a:p>
            <a:pPr lvl="1"/>
            <a:endParaRPr lang="en-US" sz="1650" dirty="0"/>
          </a:p>
          <a:p>
            <a:pPr lvl="1"/>
            <a:endParaRPr lang="en-US" sz="1650" dirty="0"/>
          </a:p>
          <a:p>
            <a:endParaRPr lang="en-US" sz="1650" b="1" dirty="0"/>
          </a:p>
          <a:p>
            <a:pPr lvl="1"/>
            <a:endParaRPr lang="en-US" sz="1650" b="1" dirty="0"/>
          </a:p>
        </p:txBody>
      </p:sp>
    </p:spTree>
    <p:extLst>
      <p:ext uri="{BB962C8B-B14F-4D97-AF65-F5344CB8AC3E}">
        <p14:creationId xmlns:p14="http://schemas.microsoft.com/office/powerpoint/2010/main" val="327317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/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1965082"/>
            <a:ext cx="6447501" cy="3521318"/>
          </a:xfrm>
        </p:spPr>
        <p:txBody>
          <a:bodyPr>
            <a:normAutofit fontScale="92500" lnSpcReduction="20000"/>
          </a:bodyPr>
          <a:lstStyle/>
          <a:p>
            <a:r>
              <a:rPr lang="en-US" sz="1875" b="1" dirty="0"/>
              <a:t>Glossary terms</a:t>
            </a:r>
            <a:r>
              <a:rPr lang="en-US" sz="1875" dirty="0"/>
              <a:t>:</a:t>
            </a:r>
          </a:p>
          <a:p>
            <a:pPr lvl="1"/>
            <a:r>
              <a:rPr lang="en-US" sz="1875" dirty="0"/>
              <a:t>University</a:t>
            </a:r>
          </a:p>
          <a:p>
            <a:pPr lvl="1"/>
            <a:r>
              <a:rPr lang="en-US" sz="1875" dirty="0"/>
              <a:t>University Admission</a:t>
            </a:r>
          </a:p>
          <a:p>
            <a:pPr lvl="1"/>
            <a:r>
              <a:rPr lang="en-US" sz="1875" dirty="0"/>
              <a:t>Entrance Exam</a:t>
            </a:r>
          </a:p>
          <a:p>
            <a:pPr lvl="1"/>
            <a:r>
              <a:rPr lang="en-US" sz="1875" dirty="0"/>
              <a:t>Faculty</a:t>
            </a:r>
          </a:p>
          <a:p>
            <a:pPr lvl="1"/>
            <a:r>
              <a:rPr lang="en-US" sz="1875" dirty="0"/>
              <a:t>Admission mark</a:t>
            </a:r>
          </a:p>
          <a:p>
            <a:pPr lvl="1"/>
            <a:r>
              <a:rPr lang="en-US" sz="1875" dirty="0"/>
              <a:t>Admission staff</a:t>
            </a:r>
          </a:p>
          <a:p>
            <a:pPr lvl="1"/>
            <a:r>
              <a:rPr lang="en-US" sz="1875" dirty="0"/>
              <a:t>Filter Catalog</a:t>
            </a:r>
          </a:p>
          <a:p>
            <a:pPr lvl="1"/>
            <a:r>
              <a:rPr lang="en-US" sz="1875" dirty="0"/>
              <a:t>User</a:t>
            </a:r>
          </a:p>
          <a:p>
            <a:pPr lvl="1"/>
            <a:r>
              <a:rPr lang="en-US" sz="1875" dirty="0"/>
              <a:t>Admin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96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178</TotalTime>
  <Words>1403</Words>
  <Application>Microsoft Office PowerPoint</Application>
  <PresentationFormat>On-screen Show (4:3)</PresentationFormat>
  <Paragraphs>348</Paragraphs>
  <Slides>58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Courier New</vt:lpstr>
      <vt:lpstr>Trebuchet MS</vt:lpstr>
      <vt:lpstr>Wingdings 3</vt:lpstr>
      <vt:lpstr>Facet</vt:lpstr>
      <vt:lpstr>Object Oriented Analysis And Design</vt:lpstr>
      <vt:lpstr>Instructor  A. Prof  Truong Ninh Thuan</vt:lpstr>
      <vt:lpstr>References</vt:lpstr>
      <vt:lpstr>Outline</vt:lpstr>
      <vt:lpstr>Introduction / Requirements </vt:lpstr>
      <vt:lpstr>Introduction / Requirements</vt:lpstr>
      <vt:lpstr>Introduction / Requirements</vt:lpstr>
      <vt:lpstr>Introduction / Requirements</vt:lpstr>
      <vt:lpstr>Introduction / Requirements</vt:lpstr>
      <vt:lpstr>Introduction / Requirements</vt:lpstr>
      <vt:lpstr>Introduction / Requirements</vt:lpstr>
      <vt:lpstr>Introduction / Requirements</vt:lpstr>
      <vt:lpstr>Introduction / Requirements</vt:lpstr>
      <vt:lpstr>Introduction / Requirements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Design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Oriented Analysis And Design</dc:title>
  <dc:creator>Thac Thong Nguyen</dc:creator>
  <cp:lastModifiedBy>Le Giap</cp:lastModifiedBy>
  <cp:revision>66</cp:revision>
  <dcterms:created xsi:type="dcterms:W3CDTF">2015-05-04T03:32:13Z</dcterms:created>
  <dcterms:modified xsi:type="dcterms:W3CDTF">2015-05-04T07:23:47Z</dcterms:modified>
</cp:coreProperties>
</file>